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50"/>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901" r:id="rId21"/>
    <p:sldId id="685" r:id="rId22"/>
    <p:sldId id="875" r:id="rId23"/>
    <p:sldId id="877" r:id="rId24"/>
    <p:sldId id="902" r:id="rId25"/>
    <p:sldId id="876" r:id="rId26"/>
    <p:sldId id="694" r:id="rId27"/>
    <p:sldId id="695" r:id="rId28"/>
    <p:sldId id="879" r:id="rId29"/>
    <p:sldId id="881" r:id="rId30"/>
    <p:sldId id="882" r:id="rId31"/>
    <p:sldId id="883" r:id="rId32"/>
    <p:sldId id="884" r:id="rId33"/>
    <p:sldId id="885" r:id="rId34"/>
    <p:sldId id="886" r:id="rId35"/>
    <p:sldId id="726" r:id="rId36"/>
    <p:sldId id="727" r:id="rId37"/>
    <p:sldId id="730" r:id="rId38"/>
    <p:sldId id="728" r:id="rId39"/>
    <p:sldId id="729" r:id="rId40"/>
    <p:sldId id="732" r:id="rId41"/>
    <p:sldId id="731" r:id="rId42"/>
    <p:sldId id="873" r:id="rId43"/>
    <p:sldId id="703" r:id="rId44"/>
    <p:sldId id="704" r:id="rId45"/>
    <p:sldId id="705" r:id="rId46"/>
    <p:sldId id="706" r:id="rId47"/>
    <p:sldId id="707" r:id="rId48"/>
    <p:sldId id="708" r:id="rId49"/>
    <p:sldId id="709" r:id="rId50"/>
    <p:sldId id="710" r:id="rId51"/>
    <p:sldId id="711" r:id="rId52"/>
    <p:sldId id="734" r:id="rId53"/>
    <p:sldId id="896" r:id="rId54"/>
    <p:sldId id="870" r:id="rId55"/>
    <p:sldId id="871" r:id="rId56"/>
    <p:sldId id="897" r:id="rId57"/>
    <p:sldId id="738" r:id="rId58"/>
    <p:sldId id="743" r:id="rId59"/>
    <p:sldId id="891" r:id="rId60"/>
    <p:sldId id="745" r:id="rId61"/>
    <p:sldId id="746" r:id="rId62"/>
    <p:sldId id="747" r:id="rId63"/>
    <p:sldId id="749" r:id="rId64"/>
    <p:sldId id="750" r:id="rId65"/>
    <p:sldId id="892" r:id="rId66"/>
    <p:sldId id="893" r:id="rId67"/>
    <p:sldId id="895" r:id="rId68"/>
    <p:sldId id="755" r:id="rId69"/>
    <p:sldId id="756" r:id="rId70"/>
    <p:sldId id="757" r:id="rId71"/>
    <p:sldId id="758" r:id="rId72"/>
    <p:sldId id="759" r:id="rId73"/>
    <p:sldId id="760" r:id="rId74"/>
    <p:sldId id="762" r:id="rId75"/>
    <p:sldId id="788" r:id="rId76"/>
    <p:sldId id="789" r:id="rId77"/>
    <p:sldId id="790" r:id="rId78"/>
    <p:sldId id="792" r:id="rId79"/>
    <p:sldId id="793" r:id="rId80"/>
    <p:sldId id="770" r:id="rId81"/>
    <p:sldId id="771" r:id="rId82"/>
    <p:sldId id="772" r:id="rId83"/>
    <p:sldId id="773" r:id="rId84"/>
    <p:sldId id="774" r:id="rId85"/>
    <p:sldId id="775" r:id="rId86"/>
    <p:sldId id="776" r:id="rId87"/>
    <p:sldId id="777" r:id="rId88"/>
    <p:sldId id="778" r:id="rId89"/>
    <p:sldId id="779" r:id="rId90"/>
    <p:sldId id="780" r:id="rId91"/>
    <p:sldId id="782" r:id="rId92"/>
    <p:sldId id="904" r:id="rId93"/>
    <p:sldId id="783" r:id="rId94"/>
    <p:sldId id="905" r:id="rId95"/>
    <p:sldId id="907" r:id="rId96"/>
    <p:sldId id="903" r:id="rId97"/>
    <p:sldId id="906" r:id="rId98"/>
    <p:sldId id="794" r:id="rId99"/>
    <p:sldId id="795" r:id="rId100"/>
    <p:sldId id="796" r:id="rId101"/>
    <p:sldId id="797" r:id="rId102"/>
    <p:sldId id="898" r:id="rId103"/>
    <p:sldId id="798" r:id="rId104"/>
    <p:sldId id="799" r:id="rId105"/>
    <p:sldId id="887" r:id="rId106"/>
    <p:sldId id="889" r:id="rId107"/>
    <p:sldId id="800" r:id="rId108"/>
    <p:sldId id="801" r:id="rId109"/>
    <p:sldId id="862" r:id="rId110"/>
    <p:sldId id="863" r:id="rId111"/>
    <p:sldId id="865" r:id="rId112"/>
    <p:sldId id="866" r:id="rId113"/>
    <p:sldId id="867" r:id="rId114"/>
    <p:sldId id="868" r:id="rId115"/>
    <p:sldId id="802" r:id="rId116"/>
    <p:sldId id="857" r:id="rId117"/>
    <p:sldId id="858" r:id="rId118"/>
    <p:sldId id="804" r:id="rId119"/>
    <p:sldId id="860" r:id="rId120"/>
    <p:sldId id="859" r:id="rId121"/>
    <p:sldId id="805" r:id="rId122"/>
    <p:sldId id="846" r:id="rId123"/>
    <p:sldId id="847" r:id="rId124"/>
    <p:sldId id="829" r:id="rId125"/>
    <p:sldId id="834" r:id="rId126"/>
    <p:sldId id="831" r:id="rId127"/>
    <p:sldId id="832" r:id="rId128"/>
    <p:sldId id="833" r:id="rId129"/>
    <p:sldId id="835" r:id="rId130"/>
    <p:sldId id="836" r:id="rId131"/>
    <p:sldId id="837" r:id="rId132"/>
    <p:sldId id="840" r:id="rId133"/>
    <p:sldId id="841" r:id="rId134"/>
    <p:sldId id="838" r:id="rId135"/>
    <p:sldId id="839" r:id="rId136"/>
    <p:sldId id="842" r:id="rId137"/>
    <p:sldId id="843" r:id="rId138"/>
    <p:sldId id="821" r:id="rId139"/>
    <p:sldId id="822" r:id="rId140"/>
    <p:sldId id="823" r:id="rId141"/>
    <p:sldId id="849" r:id="rId142"/>
    <p:sldId id="890" r:id="rId143"/>
    <p:sldId id="850" r:id="rId144"/>
    <p:sldId id="852" r:id="rId145"/>
    <p:sldId id="853" r:id="rId146"/>
    <p:sldId id="854" r:id="rId147"/>
    <p:sldId id="899" r:id="rId148"/>
    <p:sldId id="856"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D7D00"/>
    <a:srgbClr val="D9D9D9"/>
    <a:srgbClr val="F8F8F8"/>
    <a:srgbClr val="A6A6A6"/>
    <a:srgbClr val="F237E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52243" autoAdjust="0"/>
  </p:normalViewPr>
  <p:slideViewPr>
    <p:cSldViewPr snapToGrid="0">
      <p:cViewPr>
        <p:scale>
          <a:sx n="75" d="100"/>
          <a:sy n="75" d="100"/>
        </p:scale>
        <p:origin x="2022" y="114"/>
      </p:cViewPr>
      <p:guideLst>
        <p:guide orient="horz" pos="432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a:p>
            <a:endParaRPr lang="en-US" dirty="0"/>
          </a:p>
          <a:p>
            <a:r>
              <a:rPr lang="en-US" dirty="0"/>
              <a:t>TODO update </a:t>
            </a:r>
            <a:r>
              <a:rPr lang="en-US" dirty="0" err="1"/>
              <a:t>qrcode</a:t>
            </a:r>
            <a:endParaRPr lang="en-US" dirty="0"/>
          </a:p>
          <a:p>
            <a:endParaRPr lang="en-US" dirty="0"/>
          </a:p>
          <a:p>
            <a:r>
              <a:rPr lang="en-US" b="1" dirty="0"/>
              <a:t>TODO: </a:t>
            </a:r>
            <a:endParaRPr lang="en-US" b="0" dirty="0"/>
          </a:p>
          <a:p>
            <a:pPr marL="171450" indent="-171450">
              <a:buFont typeface="Arial" panose="020B0604020202020204" pitchFamily="34" charset="0"/>
              <a:buChar char="•"/>
            </a:pPr>
            <a:r>
              <a:rPr lang="en-US" b="0" dirty="0"/>
              <a:t>Refresh tokens</a:t>
            </a:r>
          </a:p>
          <a:p>
            <a:pPr marL="171450" indent="-171450">
              <a:buFont typeface="Arial" panose="020B0604020202020204" pitchFamily="34" charset="0"/>
              <a:buChar char="•"/>
            </a:pPr>
            <a:r>
              <a:rPr lang="en-US" b="0" dirty="0"/>
              <a:t>Split JWT into two portions (identity over cookie, claims in local storage)</a:t>
            </a:r>
          </a:p>
          <a:p>
            <a:pPr marL="171450" indent="-171450">
              <a:buFont typeface="Arial" panose="020B0604020202020204" pitchFamily="34" charset="0"/>
              <a:buChar char="•"/>
            </a:pPr>
            <a:r>
              <a:rPr lang="en-US" b="0" dirty="0"/>
              <a:t>Validate JWT using public key</a:t>
            </a:r>
          </a:p>
          <a:p>
            <a:pPr marL="171450" indent="-171450">
              <a:buFont typeface="Arial" panose="020B0604020202020204" pitchFamily="34" charset="0"/>
              <a:buChar char="•"/>
            </a:pPr>
            <a:r>
              <a:rPr lang="en-US" b="0" dirty="0"/>
              <a:t>Public key </a:t>
            </a:r>
            <a:r>
              <a:rPr lang="en-US" b="0" dirty="0" err="1"/>
              <a:t>cryprography</a:t>
            </a:r>
            <a:endParaRPr lang="en-US" b="0" dirty="0"/>
          </a:p>
          <a:p>
            <a:pPr marL="171450" indent="-171450">
              <a:buFont typeface="Arial" panose="020B0604020202020204" pitchFamily="34" charset="0"/>
              <a:buChar char="•"/>
            </a:pPr>
            <a:r>
              <a:rPr lang="en-US" b="0" dirty="0"/>
              <a:t>Passkeys</a:t>
            </a:r>
            <a:endParaRPr lang="en-US" b="1"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server 2 is using the claims in that token to avoid running database queries, then it will continue to give her access as long as the token validates, and the token is going to validate until the server’s private key changes.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If Alice no longer has rights to the system, then this will cut off her access.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but it requires you to make trade-offs between user friendliness and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frequently, your users are going to mutiny over the need to continually re-authenticate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expire the tokens too infrequently, you lose the ability to quickly revoke access if a key is compromised</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can get around this by using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a user authenticates, they are given </a:t>
            </a:r>
            <a:r>
              <a:rPr lang="en-US" sz="1200" b="0" i="1" kern="1200" dirty="0">
                <a:solidFill>
                  <a:schemeClr val="tx1"/>
                </a:solidFill>
                <a:effectLst/>
                <a:latin typeface="+mn-lt"/>
                <a:ea typeface="+mn-ea"/>
                <a:cs typeface="+mn-cs"/>
              </a:rPr>
              <a:t>two </a:t>
            </a:r>
            <a:r>
              <a:rPr lang="en-US" sz="1200" b="0" i="0" kern="1200" dirty="0">
                <a:solidFill>
                  <a:schemeClr val="tx1"/>
                </a:solidFill>
                <a:effectLst/>
                <a:latin typeface="+mn-lt"/>
                <a:ea typeface="+mn-ea"/>
                <a:cs typeface="+mn-cs"/>
              </a:rPr>
              <a:t>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an access token like I just described. It is fully self contained and the server can use the claims for authentication and authorization without any additional database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the access token has a short validity period, perhaps measured in minutes.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token is a </a:t>
            </a:r>
            <a:r>
              <a:rPr lang="en-US" sz="1200" b="1" i="0" kern="1200" dirty="0">
                <a:solidFill>
                  <a:schemeClr val="tx1"/>
                </a:solidFill>
                <a:effectLst/>
                <a:latin typeface="+mn-lt"/>
                <a:ea typeface="+mn-ea"/>
                <a:cs typeface="+mn-cs"/>
              </a:rPr>
              <a:t>refresh token</a:t>
            </a:r>
            <a:r>
              <a:rPr lang="en-US" sz="1200" b="0" i="0" kern="1200" dirty="0">
                <a:solidFill>
                  <a:schemeClr val="tx1"/>
                </a:solidFill>
                <a:effectLst/>
                <a:latin typeface="+mn-lt"/>
                <a:ea typeface="+mn-ea"/>
                <a:cs typeface="+mn-cs"/>
              </a:rPr>
              <a:t>. It contains some indication of user identity, but does not contain any other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uses the refresh token to request a new access token. </a:t>
            </a:r>
            <a:r>
              <a:rPr lang="en-US" sz="1200" b="0" i="0" u="sng" kern="1200" dirty="0">
                <a:solidFill>
                  <a:schemeClr val="tx1"/>
                </a:solidFill>
                <a:effectLst/>
                <a:latin typeface="+mn-lt"/>
                <a:ea typeface="+mn-ea"/>
                <a:cs typeface="+mn-cs"/>
              </a:rPr>
              <a:t>This process DOES hit the database again</a:t>
            </a:r>
            <a:r>
              <a:rPr lang="en-US" sz="1200" b="0" i="0" u="none" kern="1200" dirty="0">
                <a:solidFill>
                  <a:schemeClr val="tx1"/>
                </a:solidFill>
                <a:effectLst/>
                <a:latin typeface="+mn-lt"/>
                <a:ea typeface="+mn-ea"/>
                <a:cs typeface="+mn-cs"/>
              </a:rPr>
              <a:t> in order to verify that the user’s credentials are still valid. If they are, a new access token is signed and delivered. If not, the server can reject the token.</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This approach avoids hitting the database on </a:t>
            </a:r>
            <a:r>
              <a:rPr lang="en-US" sz="1200" b="0" i="1" u="none" kern="1200" dirty="0">
                <a:solidFill>
                  <a:schemeClr val="tx1"/>
                </a:solidFill>
                <a:effectLst/>
                <a:latin typeface="+mn-lt"/>
                <a:ea typeface="+mn-ea"/>
                <a:cs typeface="+mn-cs"/>
              </a:rPr>
              <a:t>every</a:t>
            </a:r>
            <a:r>
              <a:rPr lang="en-US" sz="1200" b="0" i="0" u="none" kern="1200" dirty="0">
                <a:solidFill>
                  <a:schemeClr val="tx1"/>
                </a:solidFill>
                <a:effectLst/>
                <a:latin typeface="+mn-lt"/>
                <a:ea typeface="+mn-ea"/>
                <a:cs typeface="+mn-cs"/>
              </a:rPr>
              <a:t> request but hits the database frequently enough to support revocation, and it does not annoy the user with repeated re-logins.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7663132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Authenticator Apps and Passkeys work as well. These represent multi-factor authentication and are more secure than single-factor methods.</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passkeys, which are also referred to as “</a:t>
            </a:r>
            <a:r>
              <a:rPr lang="en-US" sz="1200" b="0" i="0" kern="1200" dirty="0" err="1">
                <a:solidFill>
                  <a:schemeClr val="tx1"/>
                </a:solidFill>
                <a:effectLst/>
                <a:latin typeface="+mn-lt"/>
                <a:ea typeface="+mn-ea"/>
                <a:cs typeface="+mn-cs"/>
              </a:rPr>
              <a:t>passwordless</a:t>
            </a:r>
            <a:r>
              <a:rPr lang="en-US" sz="1200" b="0" i="0" kern="1200">
                <a:solidFill>
                  <a:schemeClr val="tx1"/>
                </a:solidFill>
                <a:effectLst/>
                <a:latin typeface="+mn-lt"/>
                <a:ea typeface="+mn-ea"/>
                <a:cs typeface="+mn-cs"/>
              </a:rPr>
              <a:t>” authentication.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147</a:t>
            </a:fld>
            <a:endParaRPr lang="en-US"/>
          </a:p>
        </p:txBody>
      </p:sp>
    </p:spTree>
    <p:extLst>
      <p:ext uri="{BB962C8B-B14F-4D97-AF65-F5344CB8AC3E}">
        <p14:creationId xmlns:p14="http://schemas.microsoft.com/office/powerpoint/2010/main" val="25429226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148</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discuss them briefly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requests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our agenda. I'm going to break each of these things down into simple explanations so that you can understand where they're similar, where they're different, and some things you should consider when deciding whether to use them. </a:t>
            </a: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 with one key difference.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and </a:t>
            </a:r>
            <a:r>
              <a:rPr lang="en-US" sz="1200" b="0" i="1" kern="1200" dirty="0">
                <a:solidFill>
                  <a:schemeClr val="tx1"/>
                </a:solidFill>
                <a:effectLst/>
                <a:latin typeface="+mn-lt"/>
                <a:ea typeface="+mn-ea"/>
                <a:cs typeface="+mn-cs"/>
              </a:rPr>
              <a:t>all of the information about that user </a:t>
            </a:r>
            <a:r>
              <a:rPr lang="en-US" sz="1200" b="0" i="0" kern="1200" dirty="0">
                <a:solidFill>
                  <a:schemeClr val="tx1"/>
                </a:solidFill>
                <a:effectLst/>
                <a:latin typeface="+mn-lt"/>
                <a:ea typeface="+mn-ea"/>
                <a:cs typeface="+mn-cs"/>
              </a:rPr>
              <a:t>is stored in that database and has to be retrieved on every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JSON Web Tokens, the token can be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 And because they are signed, those values can be trusted without needing to go back to the server for more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 system gets a lot of traffic, this can eliminate a bunch of repetitive database lookups during the authentication and authorization processes.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issue that you need to be aware of when using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Since JavaScript is an insecure environment, then exposing the token to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client-side JavaScript code </a:t>
            </a:r>
            <a:r>
              <a:rPr lang="en-US" sz="1200" b="0" i="1" kern="1200" dirty="0">
                <a:solidFill>
                  <a:schemeClr val="tx1"/>
                </a:solidFill>
                <a:effectLst/>
                <a:latin typeface="+mn-lt"/>
                <a:ea typeface="+mn-ea"/>
                <a:cs typeface="+mn-cs"/>
              </a:rPr>
              <a:t>also </a:t>
            </a:r>
            <a:r>
              <a:rPr lang="en-US" sz="1200" b="0" i="0" kern="1200" dirty="0">
                <a:solidFill>
                  <a:schemeClr val="tx1"/>
                </a:solidFill>
                <a:effectLst/>
                <a:latin typeface="+mn-lt"/>
                <a:ea typeface="+mn-ea"/>
                <a:cs typeface="+mn-cs"/>
              </a:rPr>
              <a:t>exposes it any </a:t>
            </a:r>
            <a:r>
              <a:rPr lang="en-US" sz="1200" b="0" i="1" kern="1200" dirty="0" err="1">
                <a:solidFill>
                  <a:schemeClr val="tx1"/>
                </a:solidFill>
                <a:effectLst/>
                <a:latin typeface="+mn-lt"/>
                <a:ea typeface="+mn-ea"/>
                <a:cs typeface="+mn-cs"/>
              </a:rPr>
              <a:t>any</a:t>
            </a:r>
            <a:r>
              <a:rPr lang="en-US" sz="1200" b="0" i="1" kern="1200" dirty="0">
                <a:solidFill>
                  <a:schemeClr val="tx1"/>
                </a:solidFill>
                <a:effectLst/>
                <a:latin typeface="+mn-lt"/>
                <a:ea typeface="+mn-ea"/>
                <a:cs typeface="+mn-cs"/>
              </a:rPr>
              <a:t>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other words, if </a:t>
            </a:r>
            <a:r>
              <a:rPr lang="en-US" sz="1200" b="0" i="1" u="sng" kern="1200" dirty="0">
                <a:solidFill>
                  <a:schemeClr val="tx1"/>
                </a:solidFill>
                <a:effectLst/>
                <a:latin typeface="+mn-lt"/>
                <a:ea typeface="+mn-ea"/>
                <a:cs typeface="+mn-cs"/>
              </a:rPr>
              <a:t>your JS app</a:t>
            </a:r>
            <a:r>
              <a:rPr lang="en-US" sz="1200" b="0" i="0" u="none" kern="1200" dirty="0">
                <a:solidFill>
                  <a:schemeClr val="tx1"/>
                </a:solidFill>
                <a:effectLst/>
                <a:latin typeface="+mn-lt"/>
                <a:ea typeface="+mn-ea"/>
                <a:cs typeface="+mn-cs"/>
              </a:rPr>
              <a:t> can read the token and the claims it contains,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Even more of a problem, however, is that if the bad guys can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the token, they can also </a:t>
            </a:r>
            <a:r>
              <a:rPr lang="en-US" sz="1200" b="0" i="1" kern="1200" dirty="0">
                <a:solidFill>
                  <a:schemeClr val="tx1"/>
                </a:solidFill>
                <a:effectLst/>
                <a:latin typeface="+mn-lt"/>
                <a:ea typeface="+mn-ea"/>
                <a:cs typeface="+mn-cs"/>
              </a:rPr>
              <a:t>replay </a:t>
            </a:r>
            <a:r>
              <a:rPr lang="en-US" sz="1200" b="0" i="0" kern="1200" dirty="0">
                <a:solidFill>
                  <a:schemeClr val="tx1"/>
                </a:solidFill>
                <a:effectLst/>
                <a:latin typeface="+mn-lt"/>
                <a:ea typeface="+mn-ea"/>
                <a:cs typeface="+mn-cs"/>
              </a:rPr>
              <a:t>the token in their own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signature prevents those bad guys from </a:t>
            </a:r>
            <a:r>
              <a:rPr lang="en-US" sz="1200" b="0" i="1" kern="1200" dirty="0">
                <a:solidFill>
                  <a:schemeClr val="tx1"/>
                </a:solidFill>
                <a:effectLst/>
                <a:latin typeface="+mn-lt"/>
                <a:ea typeface="+mn-ea"/>
                <a:cs typeface="+mn-cs"/>
              </a:rPr>
              <a:t>changing the claims</a:t>
            </a:r>
            <a:r>
              <a:rPr lang="en-US" sz="1200" b="0" i="0" kern="1200" dirty="0">
                <a:solidFill>
                  <a:schemeClr val="tx1"/>
                </a:solidFill>
                <a:effectLst/>
                <a:latin typeface="+mn-lt"/>
                <a:ea typeface="+mn-ea"/>
                <a:cs typeface="+mn-cs"/>
              </a:rPr>
              <a:t>, but they can still do a lot of damage keeping the token as-is.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request that submits a valid token containing these claims would be linked to Alice's identity and be given these permissions.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862555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 can store a JWT token: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and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Tokens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fully accessed by your JS code, so your client-side app can read the full token and any of the claims contained within. But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hacked through Cross-Site Scripting, so the token can't contain anything sensitive.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21222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 the flip side, Tokens stored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are </a:t>
            </a:r>
            <a:r>
              <a:rPr lang="en-US" sz="1200" b="0" i="1" kern="1200" dirty="0">
                <a:solidFill>
                  <a:schemeClr val="tx1"/>
                </a:solidFill>
                <a:effectLst/>
                <a:latin typeface="+mn-lt"/>
                <a:ea typeface="+mn-ea"/>
                <a:cs typeface="+mn-cs"/>
              </a:rPr>
              <a:t>not visible to JavaScript</a:t>
            </a:r>
            <a:r>
              <a:rPr lang="en-US" sz="1200" b="0" i="0" kern="1200" dirty="0">
                <a:solidFill>
                  <a:schemeClr val="tx1"/>
                </a:solidFill>
                <a:effectLst/>
                <a:latin typeface="+mn-lt"/>
                <a:ea typeface="+mn-ea"/>
                <a:cs typeface="+mn-cs"/>
              </a:rPr>
              <a:t>, so they can't be accessed by a malicious script, but they can't be accessed by </a:t>
            </a:r>
            <a:r>
              <a:rPr lang="en-US" sz="1200" b="0" i="1" kern="1200" dirty="0">
                <a:solidFill>
                  <a:schemeClr val="tx1"/>
                </a:solidFill>
                <a:effectLst/>
                <a:latin typeface="+mn-lt"/>
                <a:ea typeface="+mn-ea"/>
                <a:cs typeface="+mn-cs"/>
              </a:rPr>
              <a:t>your </a:t>
            </a:r>
            <a:r>
              <a:rPr lang="en-US" sz="1200" b="0" i="0" kern="1200" dirty="0">
                <a:solidFill>
                  <a:schemeClr val="tx1"/>
                </a:solidFill>
                <a:effectLst/>
                <a:latin typeface="+mn-lt"/>
                <a:ea typeface="+mn-ea"/>
                <a:cs typeface="+mn-cs"/>
              </a:rPr>
              <a:t>JS code either.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622547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Therefore, you should store tokens containing IDENTITY and PERMISSION information in a secure cookie.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the stuff that, were it to be compromised by a malicious script, would allow a bad guy to access your app using a stolen identity, so only make authentication and authorization decisions based on these tokens.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7478259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have flags or preference data that your JS app needs to render the UI, put those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so that they are accessible.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on the server side, you use the </a:t>
            </a:r>
            <a:r>
              <a:rPr lang="en-US" sz="1200" b="1" i="0" kern="1200" dirty="0">
                <a:solidFill>
                  <a:schemeClr val="tx1"/>
                </a:solidFill>
                <a:effectLst/>
                <a:latin typeface="+mn-lt"/>
                <a:ea typeface="+mn-ea"/>
                <a:cs typeface="+mn-cs"/>
              </a:rPr>
              <a:t>token from the secure cookie</a:t>
            </a:r>
            <a:r>
              <a:rPr lang="en-US" sz="1200" b="0" i="0" kern="1200" dirty="0">
                <a:solidFill>
                  <a:schemeClr val="tx1"/>
                </a:solidFill>
                <a:effectLst/>
                <a:latin typeface="+mn-lt"/>
                <a:ea typeface="+mn-ea"/>
                <a:cs typeface="+mn-cs"/>
              </a:rPr>
              <a:t> to authenticate and authorize the request. It doesn't matter if a bad guy replays the flags and preferences token, because nothing in that token is used to </a:t>
            </a:r>
            <a:r>
              <a:rPr lang="en-US" sz="1200" b="0" i="0" u="sng" kern="1200" dirty="0">
                <a:solidFill>
                  <a:schemeClr val="tx1"/>
                </a:solidFill>
                <a:effectLst/>
                <a:latin typeface="+mn-lt"/>
                <a:ea typeface="+mn-ea"/>
                <a:cs typeface="+mn-cs"/>
              </a:rPr>
              <a:t>actually authenticate the request</a:t>
            </a:r>
            <a:r>
              <a:rPr lang="en-US" sz="1200" b="0" i="0" u="non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1019085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but has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33142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4.png"/></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4.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5.pn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8.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1553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25285157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D6B64CCB-1B76-414D-08E3-DFE970A7E6EE}"/>
              </a:ext>
            </a:extLst>
          </p:cNvPr>
          <p:cNvCxnSpPr>
            <a:cxnSpLocks/>
          </p:cNvCxnSpPr>
          <p:nvPr/>
        </p:nvCxnSpPr>
        <p:spPr>
          <a:xfrm flipV="1">
            <a:off x="6920387" y="38192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 name="!!Txt4">
            <a:extLst>
              <a:ext uri="{FF2B5EF4-FFF2-40B4-BE49-F238E27FC236}">
                <a16:creationId xmlns:a16="http://schemas.microsoft.com/office/drawing/2014/main" id="{806889CA-56D4-0014-6E2B-9E5B3CED20E6}"/>
              </a:ext>
            </a:extLst>
          </p:cNvPr>
          <p:cNvSpPr txBox="1"/>
          <p:nvPr/>
        </p:nvSpPr>
        <p:spPr>
          <a:xfrm>
            <a:off x="5135283" y="4729708"/>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xtAdmin">
            <a:extLst>
              <a:ext uri="{FF2B5EF4-FFF2-40B4-BE49-F238E27FC236}">
                <a16:creationId xmlns:a16="http://schemas.microsoft.com/office/drawing/2014/main" id="{854CF027-5914-D7B3-A9D7-84EBCBB92BE8}"/>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12" name="!!Arrow 3">
            <a:extLst>
              <a:ext uri="{FF2B5EF4-FFF2-40B4-BE49-F238E27FC236}">
                <a16:creationId xmlns:a16="http://schemas.microsoft.com/office/drawing/2014/main" id="{22B4E597-0253-A8C6-7E16-62C49627C02C}"/>
              </a:ext>
            </a:extLst>
          </p:cNvPr>
          <p:cNvCxnSpPr>
            <a:cxnSpLocks/>
          </p:cNvCxnSpPr>
          <p:nvPr/>
        </p:nvCxnSpPr>
        <p:spPr>
          <a:xfrm flipV="1">
            <a:off x="6920387" y="4047889"/>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45492F81-ECD8-BC5A-0DCD-C2CD0E1ED0E1}"/>
              </a:ext>
            </a:extLst>
          </p:cNvPr>
          <p:cNvSpPr txBox="1"/>
          <p:nvPr/>
        </p:nvSpPr>
        <p:spPr>
          <a:xfrm>
            <a:off x="5135283" y="4958308"/>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pic>
        <p:nvPicPr>
          <p:cNvPr id="14" name="Picture 2" descr="Image result for exclamation icon triangle">
            <a:extLst>
              <a:ext uri="{FF2B5EF4-FFF2-40B4-BE49-F238E27FC236}">
                <a16:creationId xmlns:a16="http://schemas.microsoft.com/office/drawing/2014/main" id="{42410AF7-9123-357B-368C-C727AD3808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2372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B396746F-335B-5A78-9437-D1BAA826212C}"/>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2">
            <a:extLst>
              <a:ext uri="{FF2B5EF4-FFF2-40B4-BE49-F238E27FC236}">
                <a16:creationId xmlns:a16="http://schemas.microsoft.com/office/drawing/2014/main" id="{7B85D81C-6C38-1A12-8D1E-5204DB42EA0D}"/>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7" name="!!txtAdmin">
            <a:extLst>
              <a:ext uri="{FF2B5EF4-FFF2-40B4-BE49-F238E27FC236}">
                <a16:creationId xmlns:a16="http://schemas.microsoft.com/office/drawing/2014/main" id="{F89DF722-67E1-7D36-5623-AE068BE9DF15}"/>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4" name="!!Arrow 3">
            <a:extLst>
              <a:ext uri="{FF2B5EF4-FFF2-40B4-BE49-F238E27FC236}">
                <a16:creationId xmlns:a16="http://schemas.microsoft.com/office/drawing/2014/main" id="{3EF2B7B7-11C9-5128-710D-5F7F15CBA115}"/>
              </a:ext>
            </a:extLst>
          </p:cNvPr>
          <p:cNvCxnSpPr>
            <a:cxnSpLocks/>
          </p:cNvCxnSpPr>
          <p:nvPr/>
        </p:nvCxnSpPr>
        <p:spPr>
          <a:xfrm>
            <a:off x="4812030" y="4994910"/>
            <a:ext cx="1035239"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5">
            <a:extLst>
              <a:ext uri="{FF2B5EF4-FFF2-40B4-BE49-F238E27FC236}">
                <a16:creationId xmlns:a16="http://schemas.microsoft.com/office/drawing/2014/main" id="{FC9EBBAB-01AB-8F60-B115-797109BDBEAC}"/>
              </a:ext>
            </a:extLst>
          </p:cNvPr>
          <p:cNvSpPr txBox="1"/>
          <p:nvPr/>
        </p:nvSpPr>
        <p:spPr>
          <a:xfrm>
            <a:off x="5592840" y="4723047"/>
            <a:ext cx="3570208" cy="707886"/>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Anyone that can VIEW the token can REPLAY the token!</a:t>
            </a:r>
          </a:p>
        </p:txBody>
      </p:sp>
      <p:sp>
        <p:nvSpPr>
          <p:cNvPr id="6" name="Rectangle: Rounded Corners 5">
            <a:extLst>
              <a:ext uri="{FF2B5EF4-FFF2-40B4-BE49-F238E27FC236}">
                <a16:creationId xmlns:a16="http://schemas.microsoft.com/office/drawing/2014/main" id="{A447D234-AE87-E35B-B92F-6F74F0DCBC3F}"/>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2">
            <a:extLst>
              <a:ext uri="{FF2B5EF4-FFF2-40B4-BE49-F238E27FC236}">
                <a16:creationId xmlns:a16="http://schemas.microsoft.com/office/drawing/2014/main" id="{6ED38337-AC2E-FC0B-DF80-8442DE96F41F}"/>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8F806EE0-A608-11F8-05B8-B9EA38A254DE}"/>
              </a:ext>
            </a:extLst>
          </p:cNvPr>
          <p:cNvSpPr txBox="1"/>
          <p:nvPr/>
        </p:nvSpPr>
        <p:spPr>
          <a:xfrm>
            <a:off x="59563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5776942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3083980"/>
            <a:ext cx="6768677" cy="559173"/>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9281DEEA-9836-1DA8-C8D3-12289CE6E794}"/>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5440EBF2-AF9A-C559-65C0-50E67081C944}"/>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A2A86AC5-3C26-1198-5920-C76CE2120285}"/>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4449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8" name="Rectangle: Rounded Corners 7">
            <a:extLst>
              <a:ext uri="{FF2B5EF4-FFF2-40B4-BE49-F238E27FC236}">
                <a16:creationId xmlns:a16="http://schemas.microsoft.com/office/drawing/2014/main" id="{0F233CFB-FD0E-6DF6-E51D-F8A354EB7543}"/>
              </a:ext>
            </a:extLst>
          </p:cNvPr>
          <p:cNvSpPr/>
          <p:nvPr/>
        </p:nvSpPr>
        <p:spPr>
          <a:xfrm>
            <a:off x="5145202" y="4009810"/>
            <a:ext cx="6768677" cy="596480"/>
          </a:xfrm>
          <a:prstGeom prst="roundRect">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Rounded Corners 8">
            <a:extLst>
              <a:ext uri="{FF2B5EF4-FFF2-40B4-BE49-F238E27FC236}">
                <a16:creationId xmlns:a16="http://schemas.microsoft.com/office/drawing/2014/main" id="{3F373202-8326-4CE1-79CE-695F21C51913}"/>
              </a:ext>
            </a:extLst>
          </p:cNvPr>
          <p:cNvSpPr/>
          <p:nvPr/>
        </p:nvSpPr>
        <p:spPr>
          <a:xfrm>
            <a:off x="14227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714F7107-46A9-A919-D2DA-5971FD45880B}"/>
              </a:ext>
            </a:extLst>
          </p:cNvPr>
          <p:cNvSpPr txBox="1"/>
          <p:nvPr/>
        </p:nvSpPr>
        <p:spPr>
          <a:xfrm>
            <a:off x="14911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2" name="!!txtAdmin">
            <a:extLst>
              <a:ext uri="{FF2B5EF4-FFF2-40B4-BE49-F238E27FC236}">
                <a16:creationId xmlns:a16="http://schemas.microsoft.com/office/drawing/2014/main" id="{52798486-4970-2CB1-2D40-11D6990F2D11}"/>
              </a:ext>
            </a:extLst>
          </p:cNvPr>
          <p:cNvSpPr txBox="1"/>
          <p:nvPr/>
        </p:nvSpPr>
        <p:spPr>
          <a:xfrm>
            <a:off x="1600200" y="34290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147231847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cxnSp>
        <p:nvCxnSpPr>
          <p:cNvPr id="8" name="!!Arrow 1">
            <a:extLst>
              <a:ext uri="{FF2B5EF4-FFF2-40B4-BE49-F238E27FC236}">
                <a16:creationId xmlns:a16="http://schemas.microsoft.com/office/drawing/2014/main" id="{8B701E65-94A1-CA09-8634-CDD3E5F1C1F5}"/>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Txt3">
            <a:extLst>
              <a:ext uri="{FF2B5EF4-FFF2-40B4-BE49-F238E27FC236}">
                <a16:creationId xmlns:a16="http://schemas.microsoft.com/office/drawing/2014/main" id="{3F26420C-54A9-5118-2153-0A13D9A36C42}"/>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1" name="Rectangle: Rounded Corners 10">
            <a:extLst>
              <a:ext uri="{FF2B5EF4-FFF2-40B4-BE49-F238E27FC236}">
                <a16:creationId xmlns:a16="http://schemas.microsoft.com/office/drawing/2014/main" id="{015E7D14-B3F9-70F6-3EA4-C69459866A51}"/>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2">
            <a:extLst>
              <a:ext uri="{FF2B5EF4-FFF2-40B4-BE49-F238E27FC236}">
                <a16:creationId xmlns:a16="http://schemas.microsoft.com/office/drawing/2014/main" id="{090CA27C-5B14-6766-554E-88889E0DF548}"/>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txtAdmin">
            <a:extLst>
              <a:ext uri="{FF2B5EF4-FFF2-40B4-BE49-F238E27FC236}">
                <a16:creationId xmlns:a16="http://schemas.microsoft.com/office/drawing/2014/main" id="{6F69F88F-2663-BE1D-7B2A-7404EAB52188}"/>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40059252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
        <p:nvSpPr>
          <p:cNvPr id="11" name="Rectangle: Rounded Corners 10">
            <a:extLst>
              <a:ext uri="{FF2B5EF4-FFF2-40B4-BE49-F238E27FC236}">
                <a16:creationId xmlns:a16="http://schemas.microsoft.com/office/drawing/2014/main" id="{2F70A63E-B496-3BCB-ED1B-E0FF2A65A295}"/>
              </a:ext>
            </a:extLst>
          </p:cNvPr>
          <p:cNvSpPr/>
          <p:nvPr/>
        </p:nvSpPr>
        <p:spPr>
          <a:xfrm>
            <a:off x="1056194"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304781E-E54D-7D36-0AF2-830376521754}"/>
              </a:ext>
            </a:extLst>
          </p:cNvPr>
          <p:cNvSpPr txBox="1"/>
          <p:nvPr/>
        </p:nvSpPr>
        <p:spPr>
          <a:xfrm>
            <a:off x="1124574"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725AF63D-7EA0-3B00-2B38-FA4B02B81CC9}"/>
              </a:ext>
            </a:extLst>
          </p:cNvPr>
          <p:cNvCxnSpPr>
            <a:cxnSpLocks/>
          </p:cNvCxnSpPr>
          <p:nvPr/>
        </p:nvCxnSpPr>
        <p:spPr>
          <a:xfrm flipH="1" flipV="1">
            <a:off x="4201660" y="2812325"/>
            <a:ext cx="879654" cy="63646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xt4">
            <a:extLst>
              <a:ext uri="{FF2B5EF4-FFF2-40B4-BE49-F238E27FC236}">
                <a16:creationId xmlns:a16="http://schemas.microsoft.com/office/drawing/2014/main" id="{C820731A-61C7-445F-3282-1CB4963CC7FE}"/>
              </a:ext>
            </a:extLst>
          </p:cNvPr>
          <p:cNvSpPr txBox="1"/>
          <p:nvPr/>
        </p:nvSpPr>
        <p:spPr>
          <a:xfrm>
            <a:off x="4273013" y="1348551"/>
            <a:ext cx="3785709"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use </a:t>
            </a:r>
            <a:r>
              <a:rPr lang="en-US" sz="2000" dirty="0" err="1">
                <a:solidFill>
                  <a:schemeClr val="bg1"/>
                </a:solidFill>
                <a:latin typeface="Corbel" panose="020B0503020204020204" pitchFamily="34" charset="0"/>
              </a:rPr>
              <a:t>LocalStorage</a:t>
            </a:r>
            <a:r>
              <a:rPr lang="en-US" sz="2000" dirty="0">
                <a:solidFill>
                  <a:schemeClr val="bg1"/>
                </a:solidFill>
                <a:latin typeface="Corbel" panose="020B0503020204020204" pitchFamily="34" charset="0"/>
              </a:rPr>
              <a:t> for less-sensitive stuff your JS app needs </a:t>
            </a:r>
          </a:p>
        </p:txBody>
      </p:sp>
      <p:cxnSp>
        <p:nvCxnSpPr>
          <p:cNvPr id="9" name="!!Arrow 1">
            <a:extLst>
              <a:ext uri="{FF2B5EF4-FFF2-40B4-BE49-F238E27FC236}">
                <a16:creationId xmlns:a16="http://schemas.microsoft.com/office/drawing/2014/main" id="{A8230C04-CCFB-E74E-FF91-5617C84D3E01}"/>
              </a:ext>
            </a:extLst>
          </p:cNvPr>
          <p:cNvCxnSpPr>
            <a:cxnSpLocks/>
          </p:cNvCxnSpPr>
          <p:nvPr/>
        </p:nvCxnSpPr>
        <p:spPr>
          <a:xfrm flipH="1">
            <a:off x="3924610" y="4191000"/>
            <a:ext cx="1150991" cy="53204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Txt3">
            <a:extLst>
              <a:ext uri="{FF2B5EF4-FFF2-40B4-BE49-F238E27FC236}">
                <a16:creationId xmlns:a16="http://schemas.microsoft.com/office/drawing/2014/main" id="{A7035230-D345-7809-8A9A-C78E4CD5DB6A}"/>
              </a:ext>
            </a:extLst>
          </p:cNvPr>
          <p:cNvSpPr txBox="1"/>
          <p:nvPr/>
        </p:nvSpPr>
        <p:spPr>
          <a:xfrm>
            <a:off x="3814816" y="4923423"/>
            <a:ext cx="37857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Store IDENTITY and PERMISSION data in secure cookies</a:t>
            </a:r>
          </a:p>
        </p:txBody>
      </p:sp>
      <p:sp>
        <p:nvSpPr>
          <p:cNvPr id="17" name="Rectangle: Rounded Corners 16">
            <a:extLst>
              <a:ext uri="{FF2B5EF4-FFF2-40B4-BE49-F238E27FC236}">
                <a16:creationId xmlns:a16="http://schemas.microsoft.com/office/drawing/2014/main" id="{F65D093A-159A-EC42-7589-2B13A5301148}"/>
              </a:ext>
            </a:extLst>
          </p:cNvPr>
          <p:cNvSpPr/>
          <p:nvPr/>
        </p:nvSpPr>
        <p:spPr>
          <a:xfrm>
            <a:off x="1422789" y="45387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2">
            <a:extLst>
              <a:ext uri="{FF2B5EF4-FFF2-40B4-BE49-F238E27FC236}">
                <a16:creationId xmlns:a16="http://schemas.microsoft.com/office/drawing/2014/main" id="{C455709F-B8D9-659B-2820-1DF73068A4CB}"/>
              </a:ext>
            </a:extLst>
          </p:cNvPr>
          <p:cNvSpPr txBox="1"/>
          <p:nvPr/>
        </p:nvSpPr>
        <p:spPr>
          <a:xfrm>
            <a:off x="1491170" y="45291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9" name="!!txtAdmin">
            <a:extLst>
              <a:ext uri="{FF2B5EF4-FFF2-40B4-BE49-F238E27FC236}">
                <a16:creationId xmlns:a16="http://schemas.microsoft.com/office/drawing/2014/main" id="{141D1564-3EC6-80C6-1CF3-9E24374F4849}"/>
              </a:ext>
            </a:extLst>
          </p:cNvPr>
          <p:cNvSpPr txBox="1"/>
          <p:nvPr/>
        </p:nvSpPr>
        <p:spPr>
          <a:xfrm>
            <a:off x="1600200" y="50927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Tree>
    <p:extLst>
      <p:ext uri="{BB962C8B-B14F-4D97-AF65-F5344CB8AC3E}">
        <p14:creationId xmlns:p14="http://schemas.microsoft.com/office/powerpoint/2010/main" val="278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22" presetClass="entr" presetSubtype="2"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FC3D1AE-8230-A68C-0DA6-CA0EC34591F4}"/>
              </a:ext>
            </a:extLst>
          </p:cNvPr>
          <p:cNvSpPr/>
          <p:nvPr/>
        </p:nvSpPr>
        <p:spPr>
          <a:xfrm>
            <a:off x="1422789" y="27099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491170" y="27003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600200" y="3263900"/>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76884</TotalTime>
  <Words>14942</Words>
  <Application>Microsoft Office PowerPoint</Application>
  <PresentationFormat>Widescreen</PresentationFormat>
  <Paragraphs>2538</Paragraphs>
  <Slides>148</Slides>
  <Notes>148</Notes>
  <HiddenSlides>14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1294</cp:revision>
  <dcterms:created xsi:type="dcterms:W3CDTF">2013-12-09T01:29:59Z</dcterms:created>
  <dcterms:modified xsi:type="dcterms:W3CDTF">2023-12-01T01:22:49Z</dcterms:modified>
</cp:coreProperties>
</file>